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8" r:id="rId2"/>
    <p:sldId id="324" r:id="rId3"/>
    <p:sldId id="288" r:id="rId4"/>
    <p:sldId id="310" r:id="rId5"/>
    <p:sldId id="311" r:id="rId6"/>
    <p:sldId id="313" r:id="rId7"/>
    <p:sldId id="314" r:id="rId8"/>
    <p:sldId id="318" r:id="rId9"/>
    <p:sldId id="321" r:id="rId10"/>
    <p:sldId id="322" r:id="rId11"/>
    <p:sldId id="323" r:id="rId12"/>
    <p:sldId id="308" r:id="rId13"/>
    <p:sldId id="289" r:id="rId14"/>
    <p:sldId id="315" r:id="rId15"/>
    <p:sldId id="316" r:id="rId16"/>
    <p:sldId id="317" r:id="rId17"/>
    <p:sldId id="309" r:id="rId18"/>
  </p:sldIdLst>
  <p:sldSz cx="9144000" cy="6858000" type="screen4x3"/>
  <p:notesSz cx="6858000" cy="9144000"/>
  <p:embeddedFontLst>
    <p:embeddedFont>
      <p:font typeface="Yoon 윤고딕 520_TT" panose="020B0600000101010101" charset="-127"/>
      <p:regular r:id="rId19"/>
    </p:embeddedFont>
    <p:embeddedFont>
      <p:font typeface="나눔고딕" panose="020D0604000000000000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B53D"/>
    <a:srgbClr val="AF9061"/>
    <a:srgbClr val="272123"/>
    <a:srgbClr val="FDA800"/>
    <a:srgbClr val="F228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943" autoAdjust="0"/>
    <p:restoredTop sz="95872" autoAdjust="0"/>
  </p:normalViewPr>
  <p:slideViewPr>
    <p:cSldViewPr>
      <p:cViewPr varScale="1">
        <p:scale>
          <a:sx n="82" d="100"/>
          <a:sy n="82" d="100"/>
        </p:scale>
        <p:origin x="104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b="0" i="0">
                <a:solidFill>
                  <a:schemeClr val="tx1">
                    <a:tint val="75000"/>
                  </a:schemeClr>
                </a:solidFill>
                <a:latin typeface="나눔고딕" pitchFamily="2" charset="-127"/>
                <a:ea typeface="나눔고딕" pitchFamily="2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2922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  <a:lvl2pPr>
              <a:defRPr b="0" i="0">
                <a:latin typeface="나눔고딕" pitchFamily="2" charset="-127"/>
                <a:ea typeface="나눔고딕" pitchFamily="2" charset="-127"/>
              </a:defRPr>
            </a:lvl2pPr>
            <a:lvl3pPr>
              <a:defRPr b="0" i="0">
                <a:latin typeface="나눔고딕" pitchFamily="2" charset="-127"/>
                <a:ea typeface="나눔고딕" pitchFamily="2" charset="-127"/>
              </a:defRPr>
            </a:lvl3pPr>
            <a:lvl4pPr>
              <a:defRPr b="0" i="0">
                <a:latin typeface="나눔고딕" pitchFamily="2" charset="-127"/>
                <a:ea typeface="나눔고딕" pitchFamily="2" charset="-127"/>
              </a:defRPr>
            </a:lvl4pPr>
            <a:lvl5pPr>
              <a:defRPr b="0" i="0">
                <a:latin typeface="나눔고딕" pitchFamily="2" charset="-127"/>
                <a:ea typeface="나눔고딕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787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  <a:lvl2pPr>
              <a:defRPr b="0" i="0">
                <a:latin typeface="나눔고딕" pitchFamily="2" charset="-127"/>
                <a:ea typeface="나눔고딕" pitchFamily="2" charset="-127"/>
              </a:defRPr>
            </a:lvl2pPr>
            <a:lvl3pPr>
              <a:defRPr b="0" i="0">
                <a:latin typeface="나눔고딕" pitchFamily="2" charset="-127"/>
                <a:ea typeface="나눔고딕" pitchFamily="2" charset="-127"/>
              </a:defRPr>
            </a:lvl3pPr>
            <a:lvl4pPr>
              <a:defRPr b="0" i="0">
                <a:latin typeface="나눔고딕" pitchFamily="2" charset="-127"/>
                <a:ea typeface="나눔고딕" pitchFamily="2" charset="-127"/>
              </a:defRPr>
            </a:lvl4pPr>
            <a:lvl5pPr>
              <a:defRPr b="0" i="0">
                <a:latin typeface="나눔고딕" pitchFamily="2" charset="-127"/>
                <a:ea typeface="나눔고딕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362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  <a:lvl2pPr>
              <a:defRPr b="0" i="0">
                <a:latin typeface="나눔고딕" pitchFamily="2" charset="-127"/>
                <a:ea typeface="나눔고딕" pitchFamily="2" charset="-127"/>
              </a:defRPr>
            </a:lvl2pPr>
            <a:lvl3pPr>
              <a:defRPr b="0" i="0">
                <a:latin typeface="나눔고딕" pitchFamily="2" charset="-127"/>
                <a:ea typeface="나눔고딕" pitchFamily="2" charset="-127"/>
              </a:defRPr>
            </a:lvl3pPr>
            <a:lvl4pPr>
              <a:defRPr b="0" i="0">
                <a:latin typeface="나눔고딕" pitchFamily="2" charset="-127"/>
                <a:ea typeface="나눔고딕" pitchFamily="2" charset="-127"/>
              </a:defRPr>
            </a:lvl4pPr>
            <a:lvl5pPr>
              <a:defRPr b="0" i="0">
                <a:latin typeface="나눔고딕" pitchFamily="2" charset="-127"/>
                <a:ea typeface="나눔고딕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58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i="0" cap="all">
                <a:latin typeface="나눔고딕" pitchFamily="2" charset="-127"/>
                <a:ea typeface="나눔고딕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 b="0" i="0">
                <a:solidFill>
                  <a:schemeClr val="tx1">
                    <a:tint val="75000"/>
                  </a:schemeClr>
                </a:solidFill>
                <a:latin typeface="나눔고딕" pitchFamily="2" charset="-127"/>
                <a:ea typeface="나눔고딕" pitchFamily="2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0371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 b="0" i="0">
                <a:latin typeface="나눔고딕" pitchFamily="2" charset="-127"/>
                <a:ea typeface="나눔고딕" pitchFamily="2" charset="-127"/>
              </a:defRPr>
            </a:lvl1pPr>
            <a:lvl2pPr>
              <a:defRPr sz="2400" b="0" i="0">
                <a:latin typeface="나눔고딕" pitchFamily="2" charset="-127"/>
                <a:ea typeface="나눔고딕" pitchFamily="2" charset="-127"/>
              </a:defRPr>
            </a:lvl2pPr>
            <a:lvl3pPr>
              <a:defRPr sz="2000" b="0" i="0">
                <a:latin typeface="나눔고딕" pitchFamily="2" charset="-127"/>
                <a:ea typeface="나눔고딕" pitchFamily="2" charset="-127"/>
              </a:defRPr>
            </a:lvl3pPr>
            <a:lvl4pPr>
              <a:defRPr sz="1800" b="0" i="0">
                <a:latin typeface="나눔고딕" pitchFamily="2" charset="-127"/>
                <a:ea typeface="나눔고딕" pitchFamily="2" charset="-127"/>
              </a:defRPr>
            </a:lvl4pPr>
            <a:lvl5pPr>
              <a:defRPr sz="1800" b="0" i="0">
                <a:latin typeface="나눔고딕" pitchFamily="2" charset="-127"/>
                <a:ea typeface="나눔고딕" pitchFamily="2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 b="0" i="0">
                <a:latin typeface="나눔고딕" pitchFamily="2" charset="-127"/>
                <a:ea typeface="나눔고딕" pitchFamily="2" charset="-127"/>
              </a:defRPr>
            </a:lvl1pPr>
            <a:lvl2pPr>
              <a:defRPr sz="2400" b="0" i="0">
                <a:latin typeface="나눔고딕" pitchFamily="2" charset="-127"/>
                <a:ea typeface="나눔고딕" pitchFamily="2" charset="-127"/>
              </a:defRPr>
            </a:lvl2pPr>
            <a:lvl3pPr>
              <a:defRPr sz="2000" b="0" i="0">
                <a:latin typeface="나눔고딕" pitchFamily="2" charset="-127"/>
                <a:ea typeface="나눔고딕" pitchFamily="2" charset="-127"/>
              </a:defRPr>
            </a:lvl3pPr>
            <a:lvl4pPr>
              <a:defRPr sz="1800" b="0" i="0">
                <a:latin typeface="나눔고딕" pitchFamily="2" charset="-127"/>
                <a:ea typeface="나눔고딕" pitchFamily="2" charset="-127"/>
              </a:defRPr>
            </a:lvl4pPr>
            <a:lvl5pPr>
              <a:defRPr sz="1800" b="0" i="0">
                <a:latin typeface="나눔고딕" pitchFamily="2" charset="-127"/>
                <a:ea typeface="나눔고딕" pitchFamily="2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0812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0" i="0">
                <a:latin typeface="나눔고딕" pitchFamily="2" charset="-127"/>
                <a:ea typeface="나눔고딕" pitchFamily="2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 b="0" i="0">
                <a:latin typeface="나눔고딕" pitchFamily="2" charset="-127"/>
                <a:ea typeface="나눔고딕" pitchFamily="2" charset="-127"/>
              </a:defRPr>
            </a:lvl1pPr>
            <a:lvl2pPr>
              <a:defRPr sz="2000" b="0" i="0">
                <a:latin typeface="나눔고딕" pitchFamily="2" charset="-127"/>
                <a:ea typeface="나눔고딕" pitchFamily="2" charset="-127"/>
              </a:defRPr>
            </a:lvl2pPr>
            <a:lvl3pPr>
              <a:defRPr sz="1800" b="0" i="0">
                <a:latin typeface="나눔고딕" pitchFamily="2" charset="-127"/>
                <a:ea typeface="나눔고딕" pitchFamily="2" charset="-127"/>
              </a:defRPr>
            </a:lvl3pPr>
            <a:lvl4pPr>
              <a:defRPr sz="1600" b="0" i="0">
                <a:latin typeface="나눔고딕" pitchFamily="2" charset="-127"/>
                <a:ea typeface="나눔고딕" pitchFamily="2" charset="-127"/>
              </a:defRPr>
            </a:lvl4pPr>
            <a:lvl5pPr>
              <a:defRPr sz="1600" b="0" i="0">
                <a:latin typeface="나눔고딕" pitchFamily="2" charset="-127"/>
                <a:ea typeface="나눔고딕" pitchFamily="2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0" i="0">
                <a:latin typeface="나눔고딕" pitchFamily="2" charset="-127"/>
                <a:ea typeface="나눔고딕" pitchFamily="2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 b="0" i="0">
                <a:latin typeface="나눔고딕" pitchFamily="2" charset="-127"/>
                <a:ea typeface="나눔고딕" pitchFamily="2" charset="-127"/>
              </a:defRPr>
            </a:lvl1pPr>
            <a:lvl2pPr>
              <a:defRPr sz="2000" b="0" i="0">
                <a:latin typeface="나눔고딕" pitchFamily="2" charset="-127"/>
                <a:ea typeface="나눔고딕" pitchFamily="2" charset="-127"/>
              </a:defRPr>
            </a:lvl2pPr>
            <a:lvl3pPr>
              <a:defRPr sz="1800" b="0" i="0">
                <a:latin typeface="나눔고딕" pitchFamily="2" charset="-127"/>
                <a:ea typeface="나눔고딕" pitchFamily="2" charset="-127"/>
              </a:defRPr>
            </a:lvl3pPr>
            <a:lvl4pPr>
              <a:defRPr sz="1600" b="0" i="0">
                <a:latin typeface="나눔고딕" pitchFamily="2" charset="-127"/>
                <a:ea typeface="나눔고딕" pitchFamily="2" charset="-127"/>
              </a:defRPr>
            </a:lvl4pPr>
            <a:lvl5pPr>
              <a:defRPr sz="1600" b="0" i="0">
                <a:latin typeface="나눔고딕" pitchFamily="2" charset="-127"/>
                <a:ea typeface="나눔고딕" pitchFamily="2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742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7374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3456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 b="0" i="0">
                <a:latin typeface="나눔고딕" pitchFamily="2" charset="-127"/>
                <a:ea typeface="나눔고딕" pitchFamily="2" charset="-127"/>
              </a:defRPr>
            </a:lvl1pPr>
            <a:lvl2pPr>
              <a:defRPr sz="2800" b="0" i="0">
                <a:latin typeface="나눔고딕" pitchFamily="2" charset="-127"/>
                <a:ea typeface="나눔고딕" pitchFamily="2" charset="-127"/>
              </a:defRPr>
            </a:lvl2pPr>
            <a:lvl3pPr>
              <a:defRPr sz="2400" b="0" i="0">
                <a:latin typeface="나눔고딕" pitchFamily="2" charset="-127"/>
                <a:ea typeface="나눔고딕" pitchFamily="2" charset="-127"/>
              </a:defRPr>
            </a:lvl3pPr>
            <a:lvl4pPr>
              <a:defRPr sz="2000" b="0" i="0">
                <a:latin typeface="나눔고딕" pitchFamily="2" charset="-127"/>
                <a:ea typeface="나눔고딕" pitchFamily="2" charset="-127"/>
              </a:defRPr>
            </a:lvl4pPr>
            <a:lvl5pPr>
              <a:defRPr sz="2000" b="0" i="0">
                <a:latin typeface="나눔고딕" pitchFamily="2" charset="-127"/>
                <a:ea typeface="나눔고딕" pitchFamily="2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 b="0" i="0">
                <a:latin typeface="나눔고딕" pitchFamily="2" charset="-127"/>
                <a:ea typeface="나눔고딕" pitchFamily="2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002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 b="0" i="0">
                <a:latin typeface="나눔고딕" pitchFamily="2" charset="-127"/>
                <a:ea typeface="나눔고딕" pitchFamily="2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 b="0" i="0">
                <a:latin typeface="나눔고딕" pitchFamily="2" charset="-127"/>
                <a:ea typeface="나눔고딕" pitchFamily="2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2713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나눔고딕" pitchFamily="2" charset="-127"/>
                <a:ea typeface="나눔고딕" pitchFamily="2" charset="-127"/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2023-03-29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나눔고딕" pitchFamily="2" charset="-127"/>
                <a:ea typeface="나눔고딕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나눔고딕" pitchFamily="2" charset="-127"/>
                <a:ea typeface="나눔고딕" pitchFamily="2" charset="-127"/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9972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b="0" i="0" kern="1200">
          <a:solidFill>
            <a:schemeClr val="tx1"/>
          </a:solidFill>
          <a:latin typeface="나눔고딕" pitchFamily="2" charset="-127"/>
          <a:ea typeface="나눔고딕" pitchFamily="2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b="0" i="0" kern="1200">
          <a:solidFill>
            <a:schemeClr val="tx1"/>
          </a:solidFill>
          <a:latin typeface="나눔고딕" pitchFamily="2" charset="-127"/>
          <a:ea typeface="나눔고딕" pitchFamily="2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b="0" i="0" kern="1200">
          <a:solidFill>
            <a:schemeClr val="tx1"/>
          </a:solidFill>
          <a:latin typeface="나눔고딕" pitchFamily="2" charset="-127"/>
          <a:ea typeface="나눔고딕" pitchFamily="2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b="0" i="0" kern="1200">
          <a:solidFill>
            <a:schemeClr val="tx1"/>
          </a:solidFill>
          <a:latin typeface="나눔고딕" pitchFamily="2" charset="-127"/>
          <a:ea typeface="나눔고딕" pitchFamily="2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b="0" i="0" kern="1200">
          <a:solidFill>
            <a:schemeClr val="tx1"/>
          </a:solidFill>
          <a:latin typeface="나눔고딕" pitchFamily="2" charset="-127"/>
          <a:ea typeface="나눔고딕" pitchFamily="2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b="0" i="0" kern="1200">
          <a:solidFill>
            <a:schemeClr val="tx1"/>
          </a:solidFill>
          <a:latin typeface="나눔고딕" pitchFamily="2" charset="-127"/>
          <a:ea typeface="나눔고딕" pitchFamily="2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11559" y="2996952"/>
            <a:ext cx="333302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7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설계 발표</a:t>
            </a:r>
            <a:endParaRPr lang="en-US" altLang="ko-KR" sz="4700" b="1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3347864" y="2659558"/>
            <a:ext cx="0" cy="1626228"/>
          </a:xfrm>
          <a:prstGeom prst="line">
            <a:avLst/>
          </a:prstGeom>
          <a:ln>
            <a:solidFill>
              <a:srgbClr val="272123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619827" y="2659558"/>
            <a:ext cx="2464343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20180637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신예찬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20200158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김미령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20200370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김혜진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20200639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신승미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98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1E7E566-6659-8EE6-78AE-E52C57B7C78C}"/>
              </a:ext>
            </a:extLst>
          </p:cNvPr>
          <p:cNvSpPr txBox="1"/>
          <p:nvPr/>
        </p:nvSpPr>
        <p:spPr>
          <a:xfrm>
            <a:off x="825042" y="106988"/>
            <a:ext cx="1298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데이터 및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API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43B29435-2A86-70E7-7023-73A8A7FF8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7237" y="0"/>
            <a:ext cx="58467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4EE648-D4FF-6D66-1742-E2893046242B}"/>
              </a:ext>
            </a:extLst>
          </p:cNvPr>
          <p:cNvSpPr txBox="1"/>
          <p:nvPr/>
        </p:nvSpPr>
        <p:spPr>
          <a:xfrm>
            <a:off x="1043606" y="805874"/>
            <a:ext cx="366986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경로 탐색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Departure, arrival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에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경도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/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위도만 주고 검색해도 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잘 나오는 것 확인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BEC6533-70B6-C88F-B22E-94509E9485B1}"/>
              </a:ext>
            </a:extLst>
          </p:cNvPr>
          <p:cNvSpPr/>
          <p:nvPr/>
        </p:nvSpPr>
        <p:spPr>
          <a:xfrm>
            <a:off x="-9283" y="134076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97631D68-A151-D439-1E97-0C21F752EE03}"/>
              </a:ext>
            </a:extLst>
          </p:cNvPr>
          <p:cNvSpPr/>
          <p:nvPr/>
        </p:nvSpPr>
        <p:spPr>
          <a:xfrm rot="5400000">
            <a:off x="702755" y="1670842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AEC3CC-B53F-8A44-80BA-B5F29DA9FB8B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3D38B8-8C56-2517-B886-36077B833383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354630-D192-58AB-42D6-46CF790C9F6C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13EB03-2FE0-F79C-5B1E-6A628D3AF3C6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862315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1E7E566-6659-8EE6-78AE-E52C57B7C78C}"/>
              </a:ext>
            </a:extLst>
          </p:cNvPr>
          <p:cNvSpPr txBox="1"/>
          <p:nvPr/>
        </p:nvSpPr>
        <p:spPr>
          <a:xfrm>
            <a:off x="825042" y="106988"/>
            <a:ext cx="1298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데이터 및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C4B9A2-2B91-49B4-CCF7-C4AACC7AD5FE}"/>
              </a:ext>
            </a:extLst>
          </p:cNvPr>
          <p:cNvSpPr txBox="1"/>
          <p:nvPr/>
        </p:nvSpPr>
        <p:spPr>
          <a:xfrm>
            <a:off x="1043606" y="805874"/>
            <a:ext cx="7128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3.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실시간 도착정보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정류장 기준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),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위치정보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버스 기준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) /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버스 정류장 정보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- </a:t>
            </a:r>
            <a:r>
              <a:rPr lang="ko-KR" altLang="en-US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공공데이터포털에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올라와 있는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TAGO(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국토교통부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)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의 데이터 및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API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이용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구미시 지원하는 것 확인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78ACD4E-93A7-8633-5B73-C36F0F6AB5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420"/>
          <a:stretch/>
        </p:blipFill>
        <p:spPr>
          <a:xfrm>
            <a:off x="1315024" y="2101445"/>
            <a:ext cx="6804418" cy="265510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23B16A2-3235-694A-74A8-B48615FD53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637"/>
          <a:stretch/>
        </p:blipFill>
        <p:spPr>
          <a:xfrm>
            <a:off x="1315024" y="4869160"/>
            <a:ext cx="6804418" cy="80063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E6DB09B-5AB6-6790-153A-2BCC2576C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5932608"/>
            <a:ext cx="2634308" cy="69570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BEA53CC-5E98-19D3-820B-AD6C8820F511}"/>
              </a:ext>
            </a:extLst>
          </p:cNvPr>
          <p:cNvSpPr/>
          <p:nvPr/>
        </p:nvSpPr>
        <p:spPr>
          <a:xfrm>
            <a:off x="-9283" y="134076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9BCADAAA-B61F-2EAF-FD84-DA8A8ED8CABA}"/>
              </a:ext>
            </a:extLst>
          </p:cNvPr>
          <p:cNvSpPr/>
          <p:nvPr/>
        </p:nvSpPr>
        <p:spPr>
          <a:xfrm rot="5400000">
            <a:off x="702755" y="1670842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FAC5E2-A1E0-2B80-6725-22CC0A08BD9E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82553B-F9F6-46C5-93B0-ADAD53675B06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6BB730-38F5-05EA-9DC0-2356990E1060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5D8044-5C98-DED4-CCFE-65042E908BBD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32397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BC99B8F-A559-7D62-AF55-387DDEB08736}"/>
              </a:ext>
            </a:extLst>
          </p:cNvPr>
          <p:cNvSpPr txBox="1"/>
          <p:nvPr/>
        </p:nvSpPr>
        <p:spPr>
          <a:xfrm>
            <a:off x="825042" y="106988"/>
            <a:ext cx="1154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Usecase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B1A0708-3787-5567-0AEC-42C3559DF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206" y="1056944"/>
            <a:ext cx="6363588" cy="4744112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96BAECE1-10E4-C357-1AD4-014C636BD50A}"/>
              </a:ext>
            </a:extLst>
          </p:cNvPr>
          <p:cNvSpPr/>
          <p:nvPr/>
        </p:nvSpPr>
        <p:spPr>
          <a:xfrm>
            <a:off x="-9283" y="180434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FE9B3844-DB2B-2A6B-8999-CBC01A0D994C}"/>
              </a:ext>
            </a:extLst>
          </p:cNvPr>
          <p:cNvSpPr/>
          <p:nvPr/>
        </p:nvSpPr>
        <p:spPr>
          <a:xfrm rot="5400000">
            <a:off x="702755" y="2134422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FF7F1B-A2E8-4B64-F574-C76D84C8F52B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514587-18F3-D5F1-1D76-F31E5383F57A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141F17-4BBD-128A-FAAC-561D3437B25F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9898F3-59AE-F11E-C98F-2923CF69402B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90568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1E7E566-6659-8EE6-78AE-E52C57B7C78C}"/>
              </a:ext>
            </a:extLst>
          </p:cNvPr>
          <p:cNvSpPr txBox="1"/>
          <p:nvPr/>
        </p:nvSpPr>
        <p:spPr>
          <a:xfrm>
            <a:off x="825042" y="106988"/>
            <a:ext cx="1802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Sequence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Diagram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C4B9A2-2B91-49B4-CCF7-C4AACC7AD5FE}"/>
              </a:ext>
            </a:extLst>
          </p:cNvPr>
          <p:cNvSpPr txBox="1"/>
          <p:nvPr/>
        </p:nvSpPr>
        <p:spPr>
          <a:xfrm>
            <a:off x="1043608" y="805873"/>
            <a:ext cx="2996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1.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실시간 도착 정보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pic>
        <p:nvPicPr>
          <p:cNvPr id="6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2778D88B-65EF-5E51-FEB9-C66D3C6474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737" y="1525934"/>
            <a:ext cx="5724525" cy="4591050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90ECBF7A-7E51-45DC-33CE-38ACDED52AD6}"/>
              </a:ext>
            </a:extLst>
          </p:cNvPr>
          <p:cNvGrpSpPr/>
          <p:nvPr/>
        </p:nvGrpSpPr>
        <p:grpSpPr>
          <a:xfrm>
            <a:off x="-9283" y="2222907"/>
            <a:ext cx="834325" cy="424645"/>
            <a:chOff x="-9283" y="1804348"/>
            <a:chExt cx="834325" cy="424645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338ADA9-AF16-B3B7-B6DB-AC2E3D155823}"/>
                </a:ext>
              </a:extLst>
            </p:cNvPr>
            <p:cNvSpPr/>
            <p:nvPr/>
          </p:nvSpPr>
          <p:spPr>
            <a:xfrm>
              <a:off x="-9283" y="1804348"/>
              <a:ext cx="834325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2" charset="-127"/>
                <a:ea typeface="나눔고딕" pitchFamily="2" charset="-127"/>
              </a:endParaRPr>
            </a:p>
          </p:txBody>
        </p:sp>
        <p:sp>
          <p:nvSpPr>
            <p:cNvPr id="19" name="직각 삼각형 18">
              <a:extLst>
                <a:ext uri="{FF2B5EF4-FFF2-40B4-BE49-F238E27FC236}">
                  <a16:creationId xmlns:a16="http://schemas.microsoft.com/office/drawing/2014/main" id="{D1BE0B9B-2491-F79A-CFEF-17ACFFE16DEA}"/>
                </a:ext>
              </a:extLst>
            </p:cNvPr>
            <p:cNvSpPr/>
            <p:nvPr/>
          </p:nvSpPr>
          <p:spPr>
            <a:xfrm rot="5400000">
              <a:off x="702755" y="2134422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2" charset="-127"/>
                <a:ea typeface="나눔고딕" pitchFamily="2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153C135-7519-A8A6-AF8B-E36470D84EEE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2F00F8-C433-8029-EDE3-1BC85AB94846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CEDFF1-E63E-DC86-11A4-C2A830AF2D39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7683A8-B963-5FC8-2A63-24E0974437CE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4545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1E7E566-6659-8EE6-78AE-E52C57B7C78C}"/>
              </a:ext>
            </a:extLst>
          </p:cNvPr>
          <p:cNvSpPr txBox="1"/>
          <p:nvPr/>
        </p:nvSpPr>
        <p:spPr>
          <a:xfrm>
            <a:off x="825042" y="106988"/>
            <a:ext cx="1802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Sequence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Diagram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C4B9A2-2B91-49B4-CCF7-C4AACC7AD5FE}"/>
              </a:ext>
            </a:extLst>
          </p:cNvPr>
          <p:cNvSpPr txBox="1"/>
          <p:nvPr/>
        </p:nvSpPr>
        <p:spPr>
          <a:xfrm>
            <a:off x="1043608" y="805873"/>
            <a:ext cx="2996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경로 탐색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pic>
        <p:nvPicPr>
          <p:cNvPr id="6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AB9C1421-69EB-0EFC-B874-15B4125B9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237" y="1510045"/>
            <a:ext cx="5343525" cy="459105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FAE48D46-839E-B906-CEF8-10B45548C3F2}"/>
              </a:ext>
            </a:extLst>
          </p:cNvPr>
          <p:cNvGrpSpPr/>
          <p:nvPr/>
        </p:nvGrpSpPr>
        <p:grpSpPr>
          <a:xfrm>
            <a:off x="-9283" y="2222907"/>
            <a:ext cx="834325" cy="424645"/>
            <a:chOff x="-9283" y="1804348"/>
            <a:chExt cx="834325" cy="424645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B3426DF-4EBE-8BA9-4C07-47DDFB6AC8E9}"/>
                </a:ext>
              </a:extLst>
            </p:cNvPr>
            <p:cNvSpPr/>
            <p:nvPr/>
          </p:nvSpPr>
          <p:spPr>
            <a:xfrm>
              <a:off x="-9283" y="1804348"/>
              <a:ext cx="834325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2" charset="-127"/>
                <a:ea typeface="나눔고딕" pitchFamily="2" charset="-127"/>
              </a:endParaRPr>
            </a:p>
          </p:txBody>
        </p:sp>
        <p:sp>
          <p:nvSpPr>
            <p:cNvPr id="12" name="직각 삼각형 11">
              <a:extLst>
                <a:ext uri="{FF2B5EF4-FFF2-40B4-BE49-F238E27FC236}">
                  <a16:creationId xmlns:a16="http://schemas.microsoft.com/office/drawing/2014/main" id="{AE68578E-2832-9A12-492E-42AEA4B01D97}"/>
                </a:ext>
              </a:extLst>
            </p:cNvPr>
            <p:cNvSpPr/>
            <p:nvPr/>
          </p:nvSpPr>
          <p:spPr>
            <a:xfrm rot="5400000">
              <a:off x="702755" y="2134422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2" charset="-127"/>
                <a:ea typeface="나눔고딕" pitchFamily="2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BA069A5-318B-8181-20DD-DBF37A07D6E0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D81AFC-BB1B-E6B2-C494-7B3AF22BDC2D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CA0C7E-99FD-9F73-FEF6-741C75FC3925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EFFB88-EACE-CFB2-39C2-2B70D98AF3D7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6527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1E7E566-6659-8EE6-78AE-E52C57B7C78C}"/>
              </a:ext>
            </a:extLst>
          </p:cNvPr>
          <p:cNvSpPr txBox="1"/>
          <p:nvPr/>
        </p:nvSpPr>
        <p:spPr>
          <a:xfrm>
            <a:off x="825042" y="106988"/>
            <a:ext cx="1802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Sequence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Diagram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C4B9A2-2B91-49B4-CCF7-C4AACC7AD5FE}"/>
              </a:ext>
            </a:extLst>
          </p:cNvPr>
          <p:cNvSpPr txBox="1"/>
          <p:nvPr/>
        </p:nvSpPr>
        <p:spPr>
          <a:xfrm>
            <a:off x="1043608" y="805873"/>
            <a:ext cx="2996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3.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실시간 위치 정보 조회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pic>
        <p:nvPicPr>
          <p:cNvPr id="6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BD73EA63-788F-DEF0-4318-49B66BFED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962" y="1340768"/>
            <a:ext cx="5934075" cy="505777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D905D7D4-BA93-B8FF-341E-541F509184BB}"/>
              </a:ext>
            </a:extLst>
          </p:cNvPr>
          <p:cNvGrpSpPr/>
          <p:nvPr/>
        </p:nvGrpSpPr>
        <p:grpSpPr>
          <a:xfrm>
            <a:off x="-9283" y="2222907"/>
            <a:ext cx="834325" cy="424645"/>
            <a:chOff x="-9283" y="1804348"/>
            <a:chExt cx="834325" cy="424645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CC5685C-F1DB-B27C-F239-4F587941CE59}"/>
                </a:ext>
              </a:extLst>
            </p:cNvPr>
            <p:cNvSpPr/>
            <p:nvPr/>
          </p:nvSpPr>
          <p:spPr>
            <a:xfrm>
              <a:off x="-9283" y="1804348"/>
              <a:ext cx="834325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2" charset="-127"/>
                <a:ea typeface="나눔고딕" pitchFamily="2" charset="-127"/>
              </a:endParaRPr>
            </a:p>
          </p:txBody>
        </p:sp>
        <p:sp>
          <p:nvSpPr>
            <p:cNvPr id="12" name="직각 삼각형 11">
              <a:extLst>
                <a:ext uri="{FF2B5EF4-FFF2-40B4-BE49-F238E27FC236}">
                  <a16:creationId xmlns:a16="http://schemas.microsoft.com/office/drawing/2014/main" id="{952963A8-6757-F4EB-955B-384B7B52CDD8}"/>
                </a:ext>
              </a:extLst>
            </p:cNvPr>
            <p:cNvSpPr/>
            <p:nvPr/>
          </p:nvSpPr>
          <p:spPr>
            <a:xfrm rot="5400000">
              <a:off x="702755" y="2134422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2" charset="-127"/>
                <a:ea typeface="나눔고딕" pitchFamily="2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D52E102-8E98-F330-2B13-A5C41A3A62F5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995F1F-23CC-CD5A-59E8-A727098A34BC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B16C81-380B-F50D-A876-D32D65B16B56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A73272-2A0F-11DC-118B-91BC87644286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893343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1E7E566-6659-8EE6-78AE-E52C57B7C78C}"/>
              </a:ext>
            </a:extLst>
          </p:cNvPr>
          <p:cNvSpPr txBox="1"/>
          <p:nvPr/>
        </p:nvSpPr>
        <p:spPr>
          <a:xfrm>
            <a:off x="825042" y="106988"/>
            <a:ext cx="1802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Sequence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Diagram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C4B9A2-2B91-49B4-CCF7-C4AACC7AD5FE}"/>
              </a:ext>
            </a:extLst>
          </p:cNvPr>
          <p:cNvSpPr txBox="1"/>
          <p:nvPr/>
        </p:nvSpPr>
        <p:spPr>
          <a:xfrm>
            <a:off x="1043608" y="805873"/>
            <a:ext cx="2996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4.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주변 정류장 정보 조회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pic>
        <p:nvPicPr>
          <p:cNvPr id="6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A358EF0A-B535-9FDA-B357-5A7837C29D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839482"/>
            <a:ext cx="5724525" cy="382905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812E11F4-D0C6-8872-A4CF-AAAD780FB2D8}"/>
              </a:ext>
            </a:extLst>
          </p:cNvPr>
          <p:cNvGrpSpPr/>
          <p:nvPr/>
        </p:nvGrpSpPr>
        <p:grpSpPr>
          <a:xfrm>
            <a:off x="-9283" y="2222907"/>
            <a:ext cx="834325" cy="424645"/>
            <a:chOff x="-9283" y="1804348"/>
            <a:chExt cx="834325" cy="424645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2989F21-6BA8-3C7E-A6AB-89956FDB51F8}"/>
                </a:ext>
              </a:extLst>
            </p:cNvPr>
            <p:cNvSpPr/>
            <p:nvPr/>
          </p:nvSpPr>
          <p:spPr>
            <a:xfrm>
              <a:off x="-9283" y="1804348"/>
              <a:ext cx="834325" cy="343501"/>
            </a:xfrm>
            <a:prstGeom prst="rect">
              <a:avLst/>
            </a:prstGeom>
            <a:solidFill>
              <a:srgbClr val="2721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2" charset="-127"/>
                <a:ea typeface="나눔고딕" pitchFamily="2" charset="-127"/>
              </a:endParaRPr>
            </a:p>
          </p:txBody>
        </p:sp>
        <p:sp>
          <p:nvSpPr>
            <p:cNvPr id="12" name="직각 삼각형 11">
              <a:extLst>
                <a:ext uri="{FF2B5EF4-FFF2-40B4-BE49-F238E27FC236}">
                  <a16:creationId xmlns:a16="http://schemas.microsoft.com/office/drawing/2014/main" id="{FAAA9ADD-9215-32E2-6895-D9915293177E}"/>
                </a:ext>
              </a:extLst>
            </p:cNvPr>
            <p:cNvSpPr/>
            <p:nvPr/>
          </p:nvSpPr>
          <p:spPr>
            <a:xfrm rot="5400000">
              <a:off x="702755" y="2134422"/>
              <a:ext cx="81142" cy="108000"/>
            </a:xfrm>
            <a:prstGeom prst="rt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2" charset="-127"/>
                <a:ea typeface="나눔고딕" pitchFamily="2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EB7D209-3908-5D81-1493-0F2D09D47A6D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3E6C59-DBC5-1CC5-0172-7E0AC1833001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C111C5-5281-43AD-4DF3-DFC1FB849DE2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566D38-5122-E63F-6D80-E68C3FB17D98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832864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05488" y="2517140"/>
            <a:ext cx="333302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7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Thank you</a:t>
            </a:r>
          </a:p>
        </p:txBody>
      </p:sp>
      <p:cxnSp>
        <p:nvCxnSpPr>
          <p:cNvPr id="7" name="직선 연결선 6"/>
          <p:cNvCxnSpPr>
            <a:cxnSpLocks/>
          </p:cNvCxnSpPr>
          <p:nvPr/>
        </p:nvCxnSpPr>
        <p:spPr>
          <a:xfrm flipH="1">
            <a:off x="3319007" y="4077072"/>
            <a:ext cx="2376264" cy="0"/>
          </a:xfrm>
          <a:prstGeom prst="line">
            <a:avLst/>
          </a:prstGeom>
          <a:ln>
            <a:solidFill>
              <a:srgbClr val="272123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274967" y="4293096"/>
            <a:ext cx="2464343" cy="11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20180637 </a:t>
            </a:r>
            <a:r>
              <a:rPr lang="ko-KR" altLang="en-US" sz="12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신예찬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20200158</a:t>
            </a:r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12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김미령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20200370</a:t>
            </a:r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김혜진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20200639 </a:t>
            </a:r>
            <a:r>
              <a:rPr lang="ko-KR" altLang="en-US" sz="12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신승미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9270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9FAC97-2D85-CB20-A231-ABB771BB7262}"/>
              </a:ext>
            </a:extLst>
          </p:cNvPr>
          <p:cNvSpPr txBox="1"/>
          <p:nvPr/>
        </p:nvSpPr>
        <p:spPr>
          <a:xfrm>
            <a:off x="2905488" y="1958856"/>
            <a:ext cx="333302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7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Index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2F2C2DE-99B1-66F8-27E3-301A93B610AA}"/>
              </a:ext>
            </a:extLst>
          </p:cNvPr>
          <p:cNvCxnSpPr>
            <a:cxnSpLocks/>
          </p:cNvCxnSpPr>
          <p:nvPr/>
        </p:nvCxnSpPr>
        <p:spPr>
          <a:xfrm flipH="1">
            <a:off x="3383868" y="3140968"/>
            <a:ext cx="2376264" cy="0"/>
          </a:xfrm>
          <a:prstGeom prst="line">
            <a:avLst/>
          </a:prstGeom>
          <a:ln>
            <a:solidFill>
              <a:srgbClr val="272123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2A21F47-FBBD-7C75-CDFD-A5CD79E5BCDF}"/>
              </a:ext>
            </a:extLst>
          </p:cNvPr>
          <p:cNvSpPr txBox="1"/>
          <p:nvPr/>
        </p:nvSpPr>
        <p:spPr>
          <a:xfrm>
            <a:off x="3437874" y="3414734"/>
            <a:ext cx="2268252" cy="11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UI </a:t>
            </a:r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설계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데이터</a:t>
            </a: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120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및 </a:t>
            </a:r>
            <a:r>
              <a:rPr lang="en-US" altLang="ko-KR" sz="120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API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2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Usecase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Sequence diagram</a:t>
            </a:r>
          </a:p>
        </p:txBody>
      </p:sp>
    </p:spTree>
    <p:extLst>
      <p:ext uri="{BB962C8B-B14F-4D97-AF65-F5344CB8AC3E}">
        <p14:creationId xmlns:p14="http://schemas.microsoft.com/office/powerpoint/2010/main" val="201805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5042" y="106988"/>
            <a:ext cx="692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UI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67D78E-A3AE-BFED-6319-E0B1C6C97847}"/>
              </a:ext>
            </a:extLst>
          </p:cNvPr>
          <p:cNvSpPr txBox="1"/>
          <p:nvPr/>
        </p:nvSpPr>
        <p:spPr>
          <a:xfrm>
            <a:off x="1043608" y="805873"/>
            <a:ext cx="2996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0.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메인 화면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9057B5B-8170-5A1E-2F8B-6B4FEA0B12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"/>
          <a:stretch/>
        </p:blipFill>
        <p:spPr bwMode="auto">
          <a:xfrm>
            <a:off x="1517893" y="1214699"/>
            <a:ext cx="6840332" cy="4837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B038AF-DC3D-76E9-125A-9E5B10F33766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85258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7C341F5-FBB3-50BE-4821-A9B993F86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828" y="1270862"/>
            <a:ext cx="6844190" cy="4851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5042" y="106988"/>
            <a:ext cx="692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UI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67D78E-A3AE-BFED-6319-E0B1C6C97847}"/>
              </a:ext>
            </a:extLst>
          </p:cNvPr>
          <p:cNvSpPr txBox="1"/>
          <p:nvPr/>
        </p:nvSpPr>
        <p:spPr>
          <a:xfrm>
            <a:off x="1043608" y="805873"/>
            <a:ext cx="2996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1.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실시간 도착 정보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8A5781-A15F-4716-6E24-FCDDFC565D20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42580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653C964B-D80C-A874-6037-8E05446C7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337" y="1311434"/>
            <a:ext cx="6840330" cy="4848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5042" y="106988"/>
            <a:ext cx="692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UI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67D78E-A3AE-BFED-6319-E0B1C6C97847}"/>
              </a:ext>
            </a:extLst>
          </p:cNvPr>
          <p:cNvSpPr txBox="1"/>
          <p:nvPr/>
        </p:nvSpPr>
        <p:spPr>
          <a:xfrm>
            <a:off x="1043608" y="805873"/>
            <a:ext cx="2996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실시간 위치 정보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311215-7A65-2D7A-319D-4C66777B5354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575014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0FF5F836-AB34-4E51-311F-259B51B0F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337" y="1340768"/>
            <a:ext cx="6800078" cy="4835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5042" y="106988"/>
            <a:ext cx="692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UI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67D78E-A3AE-BFED-6319-E0B1C6C97847}"/>
              </a:ext>
            </a:extLst>
          </p:cNvPr>
          <p:cNvSpPr txBox="1"/>
          <p:nvPr/>
        </p:nvSpPr>
        <p:spPr>
          <a:xfrm>
            <a:off x="1043608" y="805873"/>
            <a:ext cx="2996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3.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주변 정류장 정보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0D0450-D50A-27B8-4DFB-314D7367404F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7026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DBA45846-CBBC-B053-D116-7A8D4F0EC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337" y="1340768"/>
            <a:ext cx="6800077" cy="484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5042" y="106988"/>
            <a:ext cx="692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UI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67D78E-A3AE-BFED-6319-E0B1C6C97847}"/>
              </a:ext>
            </a:extLst>
          </p:cNvPr>
          <p:cNvSpPr txBox="1"/>
          <p:nvPr/>
        </p:nvSpPr>
        <p:spPr>
          <a:xfrm>
            <a:off x="1043608" y="805873"/>
            <a:ext cx="2996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4.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경로 탐색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A9C95C-7F24-7E1F-A423-28E47CE4684C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420460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1E7E566-6659-8EE6-78AE-E52C57B7C78C}"/>
              </a:ext>
            </a:extLst>
          </p:cNvPr>
          <p:cNvSpPr txBox="1"/>
          <p:nvPr/>
        </p:nvSpPr>
        <p:spPr>
          <a:xfrm>
            <a:off x="825042" y="106988"/>
            <a:ext cx="1298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데이터 및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C4B9A2-2B91-49B4-CCF7-C4AACC7AD5FE}"/>
              </a:ext>
            </a:extLst>
          </p:cNvPr>
          <p:cNvSpPr txBox="1"/>
          <p:nvPr/>
        </p:nvSpPr>
        <p:spPr>
          <a:xfrm>
            <a:off x="1043606" y="805874"/>
            <a:ext cx="604867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1.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저상버스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평일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/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휴일 시간표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+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버스 노선 종류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구미시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BIS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에 제공된 정보를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csv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파일로 가공하여 저장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+ DB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에 등록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=&gt; </a:t>
            </a:r>
            <a:r>
              <a:rPr lang="ko-KR" altLang="en-US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저상버스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filtering,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버스 노선 검색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할 때 사용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C8F8230-8467-A047-2DBA-E645928B5E6C}"/>
              </a:ext>
            </a:extLst>
          </p:cNvPr>
          <p:cNvSpPr/>
          <p:nvPr/>
        </p:nvSpPr>
        <p:spPr>
          <a:xfrm>
            <a:off x="-9283" y="134076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D9B58178-DEDC-50EF-75D2-538CFC2BA190}"/>
              </a:ext>
            </a:extLst>
          </p:cNvPr>
          <p:cNvSpPr/>
          <p:nvPr/>
        </p:nvSpPr>
        <p:spPr>
          <a:xfrm rot="5400000">
            <a:off x="702755" y="1670842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0D6902-6A8E-449C-B3CB-761B2272BA87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2A6456-1D22-70E8-154D-061751F9CDC0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78D7CF-6D11-9F10-3B1D-6652BCBF4F19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AA1EEB-0349-B559-639A-A62B0880306E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EC9C37F-D5F5-EA17-3DEA-BC3B6D57C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070" y="3201054"/>
            <a:ext cx="2494231" cy="354995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B8FD868-0D6B-A62C-AECD-FA896A3C9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1813947"/>
            <a:ext cx="6156176" cy="504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3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1E7E566-6659-8EE6-78AE-E52C57B7C78C}"/>
              </a:ext>
            </a:extLst>
          </p:cNvPr>
          <p:cNvSpPr txBox="1"/>
          <p:nvPr/>
        </p:nvSpPr>
        <p:spPr>
          <a:xfrm>
            <a:off x="825042" y="106988"/>
            <a:ext cx="1298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데이터 및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C4B9A2-2B91-49B4-CCF7-C4AACC7AD5FE}"/>
              </a:ext>
            </a:extLst>
          </p:cNvPr>
          <p:cNvSpPr txBox="1"/>
          <p:nvPr/>
        </p:nvSpPr>
        <p:spPr>
          <a:xfrm>
            <a:off x="1043606" y="805874"/>
            <a:ext cx="3669868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2.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경로 탐색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네이버 </a:t>
            </a:r>
            <a:r>
              <a:rPr lang="ko-KR" altLang="en-US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빠른길찾기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하면 사용하는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API </a:t>
            </a: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- </a:t>
            </a:r>
            <a:r>
              <a:rPr lang="en-US" altLang="ko-KR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ODsay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는 실시간 정보가 반영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X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경로 한정적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=&gt;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네이버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API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사용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Ex)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옥계중학교앞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-&gt; </a:t>
            </a:r>
            <a:r>
              <a:rPr lang="ko-KR" altLang="en-US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금오여고건너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(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보건소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)</a:t>
            </a:r>
          </a:p>
          <a:p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- </a:t>
            </a:r>
            <a:r>
              <a:rPr lang="en-US" altLang="ko-KR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ODsay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구미종합터미널까지 가서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(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심지어 터미널까지 갈아타서 </a:t>
            </a:r>
            <a:r>
              <a:rPr lang="ko-KR" altLang="en-US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가는것도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보여줌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)</a:t>
            </a: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171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번으로 금오여고에서 내리기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네이버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구미종합터미널까지 </a:t>
            </a:r>
            <a:r>
              <a:rPr lang="ko-KR" altLang="en-US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가는것도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나오고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, </a:t>
            </a:r>
          </a:p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170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번으로 갈 수 </a:t>
            </a:r>
            <a:r>
              <a:rPr lang="ko-KR" altLang="en-US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있는것도</a:t>
            </a:r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2" charset="-127"/>
                <a:ea typeface="나눔고딕" pitchFamily="2" charset="-127"/>
              </a:rPr>
              <a:t> 알려줌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2" charset="-127"/>
              <a:ea typeface="나눔고딕" pitchFamily="2" charset="-127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1B69F2D-9284-13BD-7BEA-70913E1386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1" y="805874"/>
            <a:ext cx="4572000" cy="5736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ECDDF39-CAF4-5F18-BCD0-51FC7B5F8DAD}"/>
              </a:ext>
            </a:extLst>
          </p:cNvPr>
          <p:cNvSpPr/>
          <p:nvPr/>
        </p:nvSpPr>
        <p:spPr>
          <a:xfrm>
            <a:off x="-9283" y="134076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74F469A0-E418-4673-F4DC-78D06A814B0B}"/>
              </a:ext>
            </a:extLst>
          </p:cNvPr>
          <p:cNvSpPr/>
          <p:nvPr/>
        </p:nvSpPr>
        <p:spPr>
          <a:xfrm rot="5400000">
            <a:off x="702755" y="1670842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520BB3-71F7-F1BC-E239-B5832CC139B0}"/>
              </a:ext>
            </a:extLst>
          </p:cNvPr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24E2A4-7ACC-52C3-896C-A2DC9E229FB2}"/>
              </a:ext>
            </a:extLst>
          </p:cNvPr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963507-E08D-066B-31AA-14C60EF95749}"/>
              </a:ext>
            </a:extLst>
          </p:cNvPr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69280C-E0E5-472E-71EB-A150FFFB3895}"/>
              </a:ext>
            </a:extLst>
          </p:cNvPr>
          <p:cNvSpPr txBox="1"/>
          <p:nvPr/>
        </p:nvSpPr>
        <p:spPr>
          <a:xfrm>
            <a:off x="111607" y="2222905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70128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1813</TotalTime>
  <Words>300</Words>
  <Application>Microsoft Office PowerPoint</Application>
  <PresentationFormat>화면 슬라이드 쇼(4:3)</PresentationFormat>
  <Paragraphs>132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Arial</vt:lpstr>
      <vt:lpstr>나눔고딕</vt:lpstr>
      <vt:lpstr>Yoon 윤고딕 520_TT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</dc:creator>
  <cp:lastModifiedBy>김 미령</cp:lastModifiedBy>
  <cp:revision>105</cp:revision>
  <dcterms:created xsi:type="dcterms:W3CDTF">2013-09-05T09:43:46Z</dcterms:created>
  <dcterms:modified xsi:type="dcterms:W3CDTF">2023-03-29T08:56:09Z</dcterms:modified>
</cp:coreProperties>
</file>

<file path=docProps/thumbnail.jpeg>
</file>